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sldIdLst>
    <p:sldId id="278" r:id="rId2"/>
    <p:sldId id="309" r:id="rId3"/>
    <p:sldId id="311" r:id="rId4"/>
    <p:sldId id="336" r:id="rId5"/>
    <p:sldId id="333" r:id="rId6"/>
    <p:sldId id="334" r:id="rId7"/>
    <p:sldId id="341" r:id="rId8"/>
    <p:sldId id="342" r:id="rId9"/>
    <p:sldId id="345" r:id="rId1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00FF"/>
    <a:srgbClr val="B9B9B9"/>
    <a:srgbClr val="292830"/>
    <a:srgbClr val="D9D7E1"/>
    <a:srgbClr val="B7B3C5"/>
    <a:srgbClr val="555265"/>
    <a:srgbClr val="8E87A3"/>
    <a:srgbClr val="FFFFFF"/>
    <a:srgbClr val="635B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6" autoAdjust="0"/>
    <p:restoredTop sz="94624" autoAdjust="0"/>
  </p:normalViewPr>
  <p:slideViewPr>
    <p:cSldViewPr snapToGrid="0">
      <p:cViewPr varScale="1">
        <p:scale>
          <a:sx n="105" d="100"/>
          <a:sy n="105" d="100"/>
        </p:scale>
        <p:origin x="77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AB6C27AD-CAF7-0842-8B59-8EFB2F0EF5D9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E8CC940B-1580-8742-A655-DC69E73E9B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968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DB6-BB02-43CF-B064-ABD76B59C262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467C-2954-4667-8435-66B1A2EBA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98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DB6-BB02-43CF-B064-ABD76B59C262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467C-2954-4667-8435-66B1A2EBA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20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DB6-BB02-43CF-B064-ABD76B59C262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467C-2954-4667-8435-66B1A2EBA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6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DB6-BB02-43CF-B064-ABD76B59C262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467C-2954-4667-8435-66B1A2EBA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05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DB6-BB02-43CF-B064-ABD76B59C262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467C-2954-4667-8435-66B1A2EBA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58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DB6-BB02-43CF-B064-ABD76B59C262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467C-2954-4667-8435-66B1A2EBA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491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DB6-BB02-43CF-B064-ABD76B59C262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467C-2954-4667-8435-66B1A2EBA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153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DB6-BB02-43CF-B064-ABD76B59C262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467C-2954-4667-8435-66B1A2EBA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644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DB6-BB02-43CF-B064-ABD76B59C262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467C-2954-4667-8435-66B1A2EBA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3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DB6-BB02-43CF-B064-ABD76B59C262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467C-2954-4667-8435-66B1A2EBA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19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0DB6-BB02-43CF-B064-ABD76B59C262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467C-2954-4667-8435-66B1A2EBA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4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60DB6-BB02-43CF-B064-ABD76B59C262}" type="datetimeFigureOut">
              <a:rPr lang="ru-RU" smtClean="0"/>
              <a:pPr/>
              <a:t>29.05.2023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2467C-2954-4667-8435-66B1A2EBA6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93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onsultant.ru/link/?req=doc&amp;base=LAW&amp;n=402251&amp;date=25.07.2022&amp;dst=100007&amp;field=13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6">
            <a:extLst>
              <a:ext uri="{FF2B5EF4-FFF2-40B4-BE49-F238E27FC236}">
                <a16:creationId xmlns:a16="http://schemas.microsoft.com/office/drawing/2014/main" id="{13CDC4B8-A5E5-1F4C-8E74-CB315D671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0097" y="1712384"/>
            <a:ext cx="9771903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600"/>
              </a:spcBef>
              <a:buFontTx/>
              <a:buNone/>
            </a:pPr>
            <a:endParaRPr lang="ru-RU" altLang="ru-RU" b="1" dirty="0">
              <a:solidFill>
                <a:srgbClr val="403A59"/>
              </a:solidFill>
              <a:latin typeface="+mj-lt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ru-RU" altLang="ru-RU" sz="3600" b="1" dirty="0">
                <a:solidFill>
                  <a:srgbClr val="403A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Аккредитационные показатели по основным общеобразовательным программам образовательным.</a:t>
            </a:r>
          </a:p>
          <a:p>
            <a:pPr algn="ctr" eaLnBrk="1" hangingPunct="1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ru-RU" altLang="ru-RU" sz="3600" b="1" dirty="0">
                <a:solidFill>
                  <a:srgbClr val="403A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Аккредитационный мониторинг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2187774-715A-5248-B5BD-E7F74A80E7FE}"/>
              </a:ext>
            </a:extLst>
          </p:cNvPr>
          <p:cNvSpPr/>
          <p:nvPr/>
        </p:nvSpPr>
        <p:spPr>
          <a:xfrm>
            <a:off x="0" y="0"/>
            <a:ext cx="12192000" cy="822325"/>
          </a:xfrm>
          <a:prstGeom prst="rect">
            <a:avLst/>
          </a:prstGeom>
          <a:solidFill>
            <a:srgbClr val="CC00CC"/>
          </a:solidFill>
          <a:ln>
            <a:solidFill>
              <a:srgbClr val="8E87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C103D21E-BD30-C64C-BED9-96512147BC52}"/>
              </a:ext>
            </a:extLst>
          </p:cNvPr>
          <p:cNvSpPr txBox="1">
            <a:spLocks/>
          </p:cNvSpPr>
          <p:nvPr/>
        </p:nvSpPr>
        <p:spPr bwMode="auto">
          <a:xfrm>
            <a:off x="0" y="6168270"/>
            <a:ext cx="12192000" cy="5476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Герб Забайкальского края — Википедия.">
            <a:extLst>
              <a:ext uri="{FF2B5EF4-FFF2-40B4-BE49-F238E27FC236}">
                <a16:creationId xmlns:a16="http://schemas.microsoft.com/office/drawing/2014/main" id="{4F144379-8D11-4785-85AB-8752A8283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39" y="929856"/>
            <a:ext cx="1877460" cy="223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030EB17-2112-4458-B717-B878DB655284}"/>
              </a:ext>
            </a:extLst>
          </p:cNvPr>
          <p:cNvSpPr txBox="1"/>
          <p:nvPr/>
        </p:nvSpPr>
        <p:spPr>
          <a:xfrm>
            <a:off x="6711696" y="5495544"/>
            <a:ext cx="4471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Чалова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Евгеньевна, консультант отдела надзора и контроля в сфере образования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3578F7C0-C0FE-4725-84EF-407961E512E5}"/>
              </a:ext>
            </a:extLst>
          </p:cNvPr>
          <p:cNvSpPr txBox="1"/>
          <p:nvPr/>
        </p:nvSpPr>
        <p:spPr>
          <a:xfrm>
            <a:off x="342469" y="952011"/>
            <a:ext cx="11006194" cy="830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Аккредитационные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показатели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основным общеобразовательным программам образовательным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начального общего, основного общего и среднего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образования,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приказом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Министерства просвещения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от 29.11.2021 № 868.</a:t>
            </a: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«Методика расчета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аккредитационных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показателей по основным общеобразовательным программам – образовательным программам начального общего, основного общего и среднего общего образования, утвержденных приказом Министерства просвещения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от 29.11.2021 № 868» 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(утверждена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Рособнадзором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04.05.2022)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/>
          </a:p>
          <a:p>
            <a:pPr algn="just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B635F97-E79C-4254-8DBD-5B36AE019E7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1993" cy="729465"/>
          </a:xfrm>
          <a:prstGeom prst="rect">
            <a:avLst/>
          </a:prstGeom>
          <a:solidFill>
            <a:srgbClr val="CC00CC"/>
          </a:solidFill>
          <a:ln>
            <a:solidFill>
              <a:srgbClr val="8E87A3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ru-RU" altLang="ru-RU" sz="1800" b="1" dirty="0">
              <a:solidFill>
                <a:srgbClr val="403A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415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3578F7C0-C0FE-4725-84EF-407961E512E5}"/>
              </a:ext>
            </a:extLst>
          </p:cNvPr>
          <p:cNvSpPr txBox="1"/>
          <p:nvPr/>
        </p:nvSpPr>
        <p:spPr>
          <a:xfrm>
            <a:off x="411480" y="952011"/>
            <a:ext cx="1100619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Аккредитационные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показатели устанавливаются для целей 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1699404" y="251028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611364" y="247746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9224513" y="254226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543309"/>
              </p:ext>
            </p:extLst>
          </p:nvPr>
        </p:nvGraphicFramePr>
        <p:xfrm>
          <a:off x="570457" y="4030624"/>
          <a:ext cx="10532964" cy="1828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479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2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0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государственной аккредитации </a:t>
                      </a:r>
                    </a:p>
                    <a:p>
                      <a:pPr algn="ctr"/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 деятельности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осуществления </a:t>
                      </a:r>
                      <a:r>
                        <a:rPr lang="ru-RU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аккредитационного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мониторинга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осуществления федерального государственного контроля (надзора) в сфере образования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9B635F97-E79C-4254-8DBD-5B36AE019E7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1993" cy="729465"/>
          </a:xfrm>
          <a:prstGeom prst="rect">
            <a:avLst/>
          </a:prstGeom>
          <a:solidFill>
            <a:srgbClr val="CC00CC"/>
          </a:solidFill>
          <a:ln>
            <a:solidFill>
              <a:srgbClr val="8E87A3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ru-RU" altLang="ru-RU" sz="1800" b="1" dirty="0">
              <a:solidFill>
                <a:srgbClr val="403A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095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3578F7C0-C0FE-4725-84EF-407961E512E5}"/>
              </a:ext>
            </a:extLst>
          </p:cNvPr>
          <p:cNvSpPr txBox="1"/>
          <p:nvPr/>
        </p:nvSpPr>
        <p:spPr>
          <a:xfrm>
            <a:off x="411480" y="952011"/>
            <a:ext cx="110061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/>
          </a:p>
          <a:p>
            <a:pPr algn="ctr"/>
            <a:endParaRPr lang="ru-RU" sz="2400" b="1" dirty="0"/>
          </a:p>
          <a:p>
            <a:pPr algn="just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B635F97-E79C-4254-8DBD-5B36AE019E7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1993" cy="729465"/>
          </a:xfrm>
          <a:prstGeom prst="rect">
            <a:avLst/>
          </a:prstGeom>
          <a:solidFill>
            <a:srgbClr val="CC00CC"/>
          </a:solidFill>
          <a:ln>
            <a:solidFill>
              <a:srgbClr val="8E87A3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ru-RU" altLang="ru-RU" sz="1800" b="1" dirty="0">
                <a:solidFill>
                  <a:srgbClr val="403A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783622"/>
              </p:ext>
            </p:extLst>
          </p:nvPr>
        </p:nvGraphicFramePr>
        <p:xfrm>
          <a:off x="774326" y="1168377"/>
          <a:ext cx="10715947" cy="51343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5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АККРЕДИТАЦИОННЫЕ ПОКАЗАТЕЛИ ПО ОБРАЗОВАТЕЛЬНЫМ ПРОГРАММАМ ОСНОВНОГО ОБЩЕГО ОБРАЗОВАНИЯ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осуществления </a:t>
                      </a:r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аккредитационного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мониторинга </a:t>
                      </a:r>
                    </a:p>
                    <a:p>
                      <a:pPr algn="ctr"/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(минимальное значение 40 баллов)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осуществления федерального государственного контроля (надзора) в сфере образования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(минимальное значение 30 баллов)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80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Соответствие структуры и содержания образовательных программ ООО требованиям, установленным ФГОС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Соответствие планируемых результатов освоения образовательных программ 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ООО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требованиям, установленным ФГОС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Наличие цифровых (электронных) библиотек, обеспечивающих доступ к профессиональным базам данных, информационным справочным и поисковым системам, а также иным информационным ресурсам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Сведения об участии обучающихся в оценочных мероприятиях, проведенных в рамках мониторинга системы образования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выпускников, не набравших минимальное количество баллов по обязательным учебным предметам при прохождении ГИА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образовательным программам ООО, от общего количества выпускников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выпускников, получивших допуск к ГИА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образовательным программам ООО, от общего количества выпускников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1.Соответствие структуры и содержания образовательных программ ООО требованиям, установленным ФГОС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Соответствие планируемых результатов освоения образовательных программ ООО требованиям, установленным ФГОС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Доля педагогических работников, прошедших повышение квалификации по профилю преподаваемого предмета, за последние 3 года в общем числе педагогических работников, участвующих в реализации образовательных программ ООО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Обеспеченность каждого обучающегося учебником из федерального перечня учебников по каждому учебному предмету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5.Сведения о результатах оценки качества подготовки обучающихся, участвующих в оценочных процедурах, преодолевших минимальный порог (60% правильных ответов), полученных в ходе оценивания достижения ими результатов обучения, по ФОМ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966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896937"/>
              </p:ext>
            </p:extLst>
          </p:nvPr>
        </p:nvGraphicFramePr>
        <p:xfrm>
          <a:off x="1315092" y="893855"/>
          <a:ext cx="10140593" cy="52486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0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7012">
                <a:tc gridSpan="2">
                  <a:txBody>
                    <a:bodyPr/>
                    <a:lstStyle/>
                    <a:p>
                      <a:pPr marL="0" marR="2159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  <a:defRPr/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АПРОБАЦИЯ АККРЕДИТАЦИОННОГО МОНИТОРИНГА</a:t>
                      </a:r>
                    </a:p>
                    <a:p>
                      <a:pPr marL="0" marR="2159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  <a:defRPr/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и значение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аккредитационных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показателей по образовательным программам 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начального общего образования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для осуществления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аккредитационного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мониторинга </a:t>
                      </a:r>
                    </a:p>
                    <a:p>
                      <a:pPr marL="0" marR="2159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  <a:defRPr/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(мин. значение 30 баллов)</a:t>
                      </a:r>
                    </a:p>
                    <a:p>
                      <a:pPr marL="0" marR="2159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  <a:defRPr/>
                      </a:pP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2159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  <a:defRPr/>
                      </a:pP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418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</a:pPr>
                      <a:r>
                        <a:rPr lang="en-US" sz="1800" spc="-25" dirty="0">
                          <a:effectLst/>
                        </a:rPr>
                        <a:t> АП1</a:t>
                      </a:r>
                      <a:endParaRPr lang="ru-RU" sz="1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9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электронной информационно-образовательной среды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</a:pPr>
                      <a:r>
                        <a:rPr lang="en-US" sz="1800" spc="-25" dirty="0">
                          <a:effectLst/>
                        </a:rPr>
                        <a:t>АП2</a:t>
                      </a:r>
                      <a:endParaRPr lang="ru-RU" sz="1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955" indent="-3810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обучающихся в оценочных</a:t>
                      </a:r>
                      <a:r>
                        <a:rPr lang="ru-RU" sz="1800" spc="-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мероприятиях, проведенных</a:t>
                      </a:r>
                      <a:r>
                        <a:rPr lang="ru-RU" sz="1800" spc="-4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800" spc="-7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рамках</a:t>
                      </a:r>
                      <a:r>
                        <a:rPr lang="ru-RU" sz="1800" spc="-5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мониторинга системы образования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</a:pPr>
                      <a:r>
                        <a:rPr lang="en-US" sz="1800" spc="-25" dirty="0">
                          <a:effectLst/>
                        </a:rPr>
                        <a:t>АП3</a:t>
                      </a:r>
                      <a:endParaRPr lang="ru-RU" sz="1800" b="1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9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педагогических работников, имеющих первую или высшую квалификационную категории, участвующих в реализации образовательных программ начального образования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0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</a:pPr>
                      <a:r>
                        <a:rPr lang="en-US" sz="1800">
                          <a:effectLst/>
                        </a:rPr>
                        <a:t>АП4</a:t>
                      </a:r>
                      <a:endParaRPr lang="ru-RU" sz="1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9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педагогических работников, прошедших повышение квалификации по профилю преподаваемого учебного предмета, за последние 3 года в общем числе педагогических работников, участвующих в реализации образовательных программ начального общего образования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6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</a:pPr>
                      <a:r>
                        <a:rPr lang="en-US" sz="1800">
                          <a:effectLst/>
                        </a:rPr>
                        <a:t>АП5</a:t>
                      </a:r>
                      <a:endParaRPr lang="ru-RU" sz="1800" b="1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95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педагогических работников, имеющих диплом магистра, участвующих в реализации образовательных программ начального общего образования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B635F97-E79C-4254-8DBD-5B36AE019E7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1993" cy="729465"/>
          </a:xfrm>
          <a:prstGeom prst="rect">
            <a:avLst/>
          </a:prstGeom>
          <a:solidFill>
            <a:srgbClr val="CC00CC"/>
          </a:solidFill>
          <a:ln>
            <a:solidFill>
              <a:srgbClr val="8E87A3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ru-RU" altLang="ru-RU" sz="1800" b="1" dirty="0">
              <a:solidFill>
                <a:srgbClr val="403A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468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3578F7C0-C0FE-4725-84EF-407961E512E5}"/>
              </a:ext>
            </a:extLst>
          </p:cNvPr>
          <p:cNvSpPr txBox="1"/>
          <p:nvPr/>
        </p:nvSpPr>
        <p:spPr>
          <a:xfrm rot="21327969">
            <a:off x="7530957" y="1413675"/>
            <a:ext cx="3400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838707"/>
              </p:ext>
            </p:extLst>
          </p:nvPr>
        </p:nvGraphicFramePr>
        <p:xfrm>
          <a:off x="986319" y="852755"/>
          <a:ext cx="10746769" cy="57481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7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78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9263">
                <a:tc gridSpan="2">
                  <a:txBody>
                    <a:bodyPr/>
                    <a:lstStyle/>
                    <a:p>
                      <a:pPr marL="0" marR="2159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  <a:defRPr/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АПРОБАЦИЯ АККРЕДИТАЦИОННОГО МОНИТОРИНГА</a:t>
                      </a:r>
                    </a:p>
                    <a:p>
                      <a:pPr marL="0" marR="2159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  <a:defRPr/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(Наименование и значение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аккредитационных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показателей по образовательным программам </a:t>
                      </a: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основного общего образования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для осуществления </a:t>
                      </a:r>
                      <a:r>
                        <a:rPr lang="ru-RU" sz="18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аккредитационного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мониторинга (мин значение 40 баллов)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2159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  <a:defRPr/>
                      </a:pP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619">
                <a:tc>
                  <a:txBody>
                    <a:bodyPr/>
                    <a:lstStyle/>
                    <a:p>
                      <a:pPr marR="2159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</a:pPr>
                      <a:r>
                        <a:rPr lang="en-US" sz="1800" spc="-25" dirty="0">
                          <a:effectLst/>
                        </a:rPr>
                        <a:t> АП1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электронной информационно-образовательной среды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</a:pPr>
                      <a:r>
                        <a:rPr lang="en-US" sz="1800" spc="-25" dirty="0">
                          <a:effectLst/>
                        </a:rPr>
                        <a:t>АП2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1590" indent="-3810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обучающихся в оценочных</a:t>
                      </a:r>
                      <a:r>
                        <a:rPr lang="ru-RU" sz="1800" spc="-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мероприятиях, проведенных</a:t>
                      </a:r>
                      <a:r>
                        <a:rPr lang="ru-RU" sz="1800" spc="-4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800" spc="-7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рамках</a:t>
                      </a:r>
                      <a:r>
                        <a:rPr lang="ru-RU" sz="1800" spc="-5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мониторинга системы образования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</a:pPr>
                      <a:r>
                        <a:rPr lang="en-US" sz="1800" spc="-25">
                          <a:effectLst/>
                        </a:rPr>
                        <a:t>АП3</a:t>
                      </a:r>
                      <a:endParaRPr lang="ru-RU" sz="18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выпускников, не набравших минимальное количество баллов по обязательным</a:t>
                      </a:r>
                      <a:r>
                        <a:rPr lang="ru-RU" sz="1800" spc="-6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учебным</a:t>
                      </a:r>
                      <a:r>
                        <a:rPr lang="ru-RU" sz="1800" spc="-5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предметам</a:t>
                      </a:r>
                      <a:r>
                        <a:rPr lang="ru-RU" sz="1800" spc="-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прохождении ГИА по образовательным программам ООО, от общего количества выпускников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9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</a:pPr>
                      <a:r>
                        <a:rPr lang="en-US" sz="1800">
                          <a:effectLst/>
                        </a:rPr>
                        <a:t>АП4</a:t>
                      </a:r>
                      <a:endParaRPr lang="ru-RU" sz="1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</a:pPr>
                      <a:r>
                        <a:rPr lang="en-US" sz="1800" spc="-25">
                          <a:effectLst/>
                        </a:rPr>
                        <a:t> </a:t>
                      </a:r>
                      <a:endParaRPr lang="ru-RU" sz="1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</a:pPr>
                      <a:r>
                        <a:rPr lang="en-US" sz="1800" spc="-25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</a:t>
                      </a:r>
                      <a:r>
                        <a:rPr lang="ru-RU" sz="18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выпускников,</a:t>
                      </a:r>
                      <a:r>
                        <a:rPr lang="ru-RU" sz="1800" spc="-1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получивших </a:t>
                      </a:r>
                      <a:r>
                        <a:rPr lang="ru-RU" sz="1800" spc="-1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допуск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ГИА по образовательным программам основного общего образования (без учета повторного прохождения</a:t>
                      </a:r>
                      <a:r>
                        <a:rPr lang="ru-RU" sz="1800" spc="-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итогового</a:t>
                      </a:r>
                      <a:r>
                        <a:rPr lang="ru-RU" sz="1800" spc="-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собеседования по</a:t>
                      </a:r>
                      <a:r>
                        <a:rPr lang="ru-RU" sz="18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русскому</a:t>
                      </a:r>
                      <a:r>
                        <a:rPr lang="ru-RU" sz="1800" spc="-4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языку</a:t>
                      </a:r>
                      <a:r>
                        <a:rPr lang="ru-RU" sz="1800" spc="-4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r>
                        <a:rPr lang="ru-RU" sz="18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(или)</a:t>
                      </a:r>
                      <a:r>
                        <a:rPr lang="ru-RU" sz="18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ликвидации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академ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задолженности), от общего количества выпускников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7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</a:pPr>
                      <a:r>
                        <a:rPr lang="en-US" sz="1800" spc="-25">
                          <a:effectLst/>
                        </a:rPr>
                        <a:t>АП5</a:t>
                      </a:r>
                      <a:endParaRPr lang="ru-RU" sz="18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педагогических работников, имеющих первую или высшую квалификационную категории, участвующих в реализации образовательных программ ООО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92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</a:pPr>
                      <a:r>
                        <a:rPr lang="en-US" sz="1800" spc="-25">
                          <a:effectLst/>
                        </a:rPr>
                        <a:t>АП6</a:t>
                      </a:r>
                      <a:endParaRPr lang="ru-RU" sz="1800" b="1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педагогических работников, прошедших повышение квалификации по профилю преподаваемого учебного предмета, за последние 3 года в общем числе педагогических работников, участвующих в реализации образовательных программ ООО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</a:pPr>
                      <a:r>
                        <a:rPr lang="en-US" sz="1800" spc="-25" dirty="0">
                          <a:effectLst/>
                        </a:rPr>
                        <a:t>АП7</a:t>
                      </a:r>
                      <a:endParaRPr lang="ru-RU" sz="18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01750" algn="l"/>
                          <a:tab pos="1863725" algn="l"/>
                          <a:tab pos="3041015" algn="l"/>
                          <a:tab pos="4499610" algn="l"/>
                          <a:tab pos="553402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педагогических работников, имеющих диплом магистра, участвующих в реализации образовательных программ ООО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B635F97-E79C-4254-8DBD-5B36AE019E75}"/>
              </a:ext>
            </a:extLst>
          </p:cNvPr>
          <p:cNvSpPr txBox="1">
            <a:spLocks/>
          </p:cNvSpPr>
          <p:nvPr/>
        </p:nvSpPr>
        <p:spPr>
          <a:xfrm>
            <a:off x="-1" y="123290"/>
            <a:ext cx="12191993" cy="729465"/>
          </a:xfrm>
          <a:prstGeom prst="rect">
            <a:avLst/>
          </a:prstGeom>
          <a:solidFill>
            <a:srgbClr val="CC00CC"/>
          </a:solidFill>
          <a:ln>
            <a:solidFill>
              <a:srgbClr val="8E87A3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ru-RU" altLang="ru-RU" sz="1800" b="1" dirty="0">
              <a:solidFill>
                <a:srgbClr val="403A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564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3578F7C0-C0FE-4725-84EF-407961E512E5}"/>
              </a:ext>
            </a:extLst>
          </p:cNvPr>
          <p:cNvSpPr txBox="1"/>
          <p:nvPr/>
        </p:nvSpPr>
        <p:spPr>
          <a:xfrm>
            <a:off x="342469" y="952011"/>
            <a:ext cx="1100619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Аттестация педагогических работников </a:t>
            </a:r>
          </a:p>
          <a:p>
            <a:pPr algn="ctr"/>
            <a:r>
              <a:rPr lang="ru-RU" sz="2800" b="1" dirty="0">
                <a:latin typeface="Arial" pitchFamily="34" charset="0"/>
                <a:cs typeface="Arial" pitchFamily="34" charset="0"/>
              </a:rPr>
              <a:t>проводится в целях </a:t>
            </a: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B635F97-E79C-4254-8DBD-5B36AE019E7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1993" cy="729465"/>
          </a:xfrm>
          <a:prstGeom prst="rect">
            <a:avLst/>
          </a:prstGeom>
          <a:solidFill>
            <a:srgbClr val="CC00CC"/>
          </a:solidFill>
          <a:ln>
            <a:solidFill>
              <a:srgbClr val="8E87A3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ru-RU" altLang="ru-RU" sz="1800" b="1" dirty="0">
              <a:solidFill>
                <a:srgbClr val="403A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3236864" y="206152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8213320" y="208527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58240"/>
              </p:ext>
            </p:extLst>
          </p:nvPr>
        </p:nvGraphicFramePr>
        <p:xfrm>
          <a:off x="1193179" y="3166946"/>
          <a:ext cx="9779620" cy="2812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9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2614"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latin typeface="Arial" pitchFamily="34" charset="0"/>
                          <a:cs typeface="Arial" pitchFamily="34" charset="0"/>
                        </a:rPr>
                        <a:t>подтверждения соответствия</a:t>
                      </a:r>
                      <a:r>
                        <a:rPr lang="ru-RU" sz="24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Arial" pitchFamily="34" charset="0"/>
                          <a:cs typeface="Arial" pitchFamily="34" charset="0"/>
                        </a:rPr>
                        <a:t>педагогических работников занимаемым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Arial" pitchFamily="34" charset="0"/>
                          <a:cs typeface="Arial" pitchFamily="34" charset="0"/>
                        </a:rPr>
                        <a:t>ими должностям на основе оценки их профессиональной деятельности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latin typeface="Arial" pitchFamily="34" charset="0"/>
                          <a:cs typeface="Arial" pitchFamily="34" charset="0"/>
                        </a:rPr>
                        <a:t>         установления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latin typeface="Arial" pitchFamily="34" charset="0"/>
                          <a:cs typeface="Arial" pitchFamily="34" charset="0"/>
                        </a:rPr>
                        <a:t>         квалификационной </a:t>
                      </a:r>
                      <a:r>
                        <a:rPr lang="ru-RU" sz="2400" b="1" baseline="0" dirty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>
                          <a:latin typeface="Arial" pitchFamily="34" charset="0"/>
                          <a:cs typeface="Arial" pitchFamily="34" charset="0"/>
                        </a:rPr>
                        <a:t>         </a:t>
                      </a:r>
                      <a:r>
                        <a:rPr lang="ru-RU" sz="2400" b="1" dirty="0">
                          <a:latin typeface="Arial" pitchFamily="34" charset="0"/>
                          <a:cs typeface="Arial" pitchFamily="34" charset="0"/>
                        </a:rPr>
                        <a:t>категории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>
                          <a:latin typeface="Arial" pitchFamily="34" charset="0"/>
                          <a:cs typeface="Arial" pitchFamily="34" charset="0"/>
                        </a:rPr>
                        <a:t>        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523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3578F7C0-C0FE-4725-84EF-407961E512E5}"/>
              </a:ext>
            </a:extLst>
          </p:cNvPr>
          <p:cNvSpPr txBox="1"/>
          <p:nvPr/>
        </p:nvSpPr>
        <p:spPr>
          <a:xfrm>
            <a:off x="815767" y="1445787"/>
            <a:ext cx="101671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в целях установления квалификационной категории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на первую  или высшую квалификационную категорию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заявительный характер, 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устанавливается сроком на 5 лет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проводится аттестационной комиссией Министерства образования Забайкальского края совместно с КЦОКО.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федеральный, регламент работы и состав комиссии определен Минобразования Забайкальского края.</a:t>
            </a:r>
          </a:p>
          <a:p>
            <a:endParaRPr lang="ru-RU" sz="2400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B635F97-E79C-4254-8DBD-5B36AE019E7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1993" cy="729465"/>
          </a:xfrm>
          <a:prstGeom prst="rect">
            <a:avLst/>
          </a:prstGeom>
          <a:solidFill>
            <a:srgbClr val="CC00CC"/>
          </a:solidFill>
          <a:ln>
            <a:solidFill>
              <a:srgbClr val="8E87A3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ru-RU" altLang="ru-RU" sz="1800" b="1" dirty="0">
              <a:solidFill>
                <a:srgbClr val="403A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315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3578F7C0-C0FE-4725-84EF-407961E512E5}"/>
              </a:ext>
            </a:extLst>
          </p:cNvPr>
          <p:cNvSpPr txBox="1"/>
          <p:nvPr/>
        </p:nvSpPr>
        <p:spPr>
          <a:xfrm>
            <a:off x="342469" y="952011"/>
            <a:ext cx="110061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B635F97-E79C-4254-8DBD-5B36AE019E7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1993" cy="729465"/>
          </a:xfrm>
          <a:prstGeom prst="rect">
            <a:avLst/>
          </a:prstGeom>
          <a:solidFill>
            <a:srgbClr val="CC00CC"/>
          </a:solidFill>
          <a:ln>
            <a:solidFill>
              <a:srgbClr val="8E87A3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</a:pPr>
            <a:endParaRPr lang="ru-RU" altLang="ru-RU" sz="1800" b="1" dirty="0">
              <a:solidFill>
                <a:srgbClr val="403A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417582"/>
              </p:ext>
            </p:extLst>
          </p:nvPr>
        </p:nvGraphicFramePr>
        <p:xfrm>
          <a:off x="843337" y="1290951"/>
          <a:ext cx="10742110" cy="4436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2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7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7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62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7398">
                <a:tc gridSpan="5"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Количество педагогов, прошедших аттестацию на высшую и первую квалификационную категорию по годам (данные КЦОКО)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726">
                <a:tc>
                  <a:txBody>
                    <a:bodyPr/>
                    <a:lstStyle/>
                    <a:p>
                      <a:r>
                        <a:rPr lang="ru-RU" sz="2000" dirty="0"/>
                        <a:t>Квалификационная категория /годы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    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    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   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2619">
                <a:tc>
                  <a:txBody>
                    <a:bodyPr/>
                    <a:lstStyle/>
                    <a:p>
                      <a:endParaRPr lang="ru-RU" sz="2000" dirty="0"/>
                    </a:p>
                    <a:p>
                      <a:r>
                        <a:rPr lang="ru-RU" sz="2000" dirty="0"/>
                        <a:t>Высшая квалификационная категория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/>
                        <a:t>606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/>
                        <a:t>548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/>
                        <a:t>309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/>
                        <a:t>457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8875">
                <a:tc>
                  <a:txBody>
                    <a:bodyPr/>
                    <a:lstStyle/>
                    <a:p>
                      <a:endParaRPr lang="ru-RU" sz="2000" dirty="0"/>
                    </a:p>
                    <a:p>
                      <a:r>
                        <a:rPr lang="ru-RU" sz="2000" dirty="0"/>
                        <a:t>Первая квалификационная категория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/>
                        <a:t>730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/>
                        <a:t>614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/>
                        <a:t>411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/>
                        <a:t>542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8875">
                <a:tc>
                  <a:txBody>
                    <a:bodyPr/>
                    <a:lstStyle/>
                    <a:p>
                      <a:endParaRPr lang="ru-RU" sz="2000" dirty="0"/>
                    </a:p>
                    <a:p>
                      <a:r>
                        <a:rPr lang="ru-RU" sz="2000" dirty="0"/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/>
                        <a:t>1336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/>
                        <a:t>1162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/>
                        <a:t>720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/>
                        <a:t>999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211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775</Words>
  <Application>Microsoft Office PowerPoint</Application>
  <PresentationFormat>Широкоэкранный</PresentationFormat>
  <Paragraphs>139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2021-09-07T09:18:23Z</dcterms:created>
  <dcterms:modified xsi:type="dcterms:W3CDTF">2023-05-29T03:27:50Z</dcterms:modified>
</cp:coreProperties>
</file>